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0" r:id="rId2"/>
    <p:sldId id="275" r:id="rId3"/>
    <p:sldId id="277" r:id="rId4"/>
    <p:sldId id="276" r:id="rId5"/>
    <p:sldId id="278" r:id="rId6"/>
  </p:sldIdLst>
  <p:sldSz cx="12192000" cy="6858000"/>
  <p:notesSz cx="7004050" cy="11979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4337E"/>
    <a:srgbClr val="43A5CF"/>
    <a:srgbClr val="3B393D"/>
    <a:srgbClr val="FFFFFF"/>
    <a:srgbClr val="666ABF"/>
    <a:srgbClr val="9D98CA"/>
    <a:srgbClr val="90E43C"/>
    <a:srgbClr val="64E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87779" autoAdjust="0"/>
  </p:normalViewPr>
  <p:slideViewPr>
    <p:cSldViewPr snapToGrid="0">
      <p:cViewPr>
        <p:scale>
          <a:sx n="66" d="100"/>
          <a:sy n="66" d="100"/>
        </p:scale>
        <p:origin x="102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600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163" y="0"/>
            <a:ext cx="3035300" cy="600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F7F08-917D-4678-A1C0-A69F273555F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92075" y="1497013"/>
            <a:ext cx="7188200" cy="40433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5765800"/>
            <a:ext cx="5603875" cy="47164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379200"/>
            <a:ext cx="3035300" cy="600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163" y="11379200"/>
            <a:ext cx="3035300" cy="600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43C23-702D-4000-9D10-D87A9C0CE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14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43C23-702D-4000-9D10-D87A9C0CEE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8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43C23-702D-4000-9D10-D87A9C0CEE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63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43C23-702D-4000-9D10-D87A9C0CEE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69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43C23-702D-4000-9D10-D87A9C0CEE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22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43C23-702D-4000-9D10-D87A9C0CEE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49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D152-F57C-40F6-BB70-FD7B024F21D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508B-9229-48E8-A6B2-B9ADD868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00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D152-F57C-40F6-BB70-FD7B024F21D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508B-9229-48E8-A6B2-B9ADD868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4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D152-F57C-40F6-BB70-FD7B024F21D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508B-9229-48E8-A6B2-B9ADD868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0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D152-F57C-40F6-BB70-FD7B024F21D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508B-9229-48E8-A6B2-B9ADD868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59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D152-F57C-40F6-BB70-FD7B024F21D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508B-9229-48E8-A6B2-B9ADD868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4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D152-F57C-40F6-BB70-FD7B024F21D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508B-9229-48E8-A6B2-B9ADD868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3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D152-F57C-40F6-BB70-FD7B024F21D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508B-9229-48E8-A6B2-B9ADD868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2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D152-F57C-40F6-BB70-FD7B024F21D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508B-9229-48E8-A6B2-B9ADD868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1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D152-F57C-40F6-BB70-FD7B024F21D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508B-9229-48E8-A6B2-B9ADD868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7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D152-F57C-40F6-BB70-FD7B024F21D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508B-9229-48E8-A6B2-B9ADD868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38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D152-F57C-40F6-BB70-FD7B024F21D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508B-9229-48E8-A6B2-B9ADD868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6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DD152-F57C-40F6-BB70-FD7B024F21D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E508B-9229-48E8-A6B2-B9ADD868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FF683E-C348-493D-9AD4-5B937DEDA5AA}"/>
              </a:ext>
            </a:extLst>
          </p:cNvPr>
          <p:cNvSpPr txBox="1"/>
          <p:nvPr/>
        </p:nvSpPr>
        <p:spPr>
          <a:xfrm>
            <a:off x="5327049" y="365729"/>
            <a:ext cx="6804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28750" algn="l"/>
                <a:tab pos="2003425" algn="l"/>
                <a:tab pos="4171950" algn="l"/>
                <a:tab pos="4859338" algn="l"/>
                <a:tab pos="5826125" algn="l"/>
              </a:tabLst>
            </a:pPr>
            <a:r>
              <a:rPr lang="en-US" sz="3200" b="1" dirty="0">
                <a:solidFill>
                  <a:srgbClr val="54337E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1 – 2’s 	| 	June 21 – 22 	|  $  50 / ($  47)</a:t>
            </a:r>
          </a:p>
          <a:p>
            <a:pPr>
              <a:tabLst>
                <a:tab pos="1428750" algn="l"/>
                <a:tab pos="2003425" algn="l"/>
                <a:tab pos="4171950" algn="l"/>
                <a:tab pos="4859338" algn="l"/>
                <a:tab pos="5826125" algn="l"/>
              </a:tabLst>
            </a:pPr>
            <a:r>
              <a:rPr lang="en-US" sz="3200" b="1" dirty="0">
                <a:solidFill>
                  <a:srgbClr val="54337E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3 – 5’s 	|	June 9 – 13 	|  $200 / ($190)</a:t>
            </a:r>
          </a:p>
          <a:p>
            <a:pPr>
              <a:tabLst>
                <a:tab pos="1428750" algn="l"/>
                <a:tab pos="2003425" algn="l"/>
                <a:tab pos="4171950" algn="l"/>
                <a:tab pos="4859338" algn="l"/>
                <a:tab pos="5826125" algn="l"/>
              </a:tabLst>
            </a:pPr>
            <a:r>
              <a:rPr lang="en-US" sz="3200" b="1" dirty="0">
                <a:solidFill>
                  <a:srgbClr val="54337E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6 – 8’s 	|	June 23 – 28 	|  $250 / ($240)</a:t>
            </a:r>
          </a:p>
          <a:p>
            <a:pPr>
              <a:tabLst>
                <a:tab pos="1428750" algn="l"/>
                <a:tab pos="2003425" algn="l"/>
                <a:tab pos="4171950" algn="l"/>
                <a:tab pos="4859338" algn="l"/>
                <a:tab pos="5826125" algn="l"/>
              </a:tabLst>
            </a:pPr>
            <a:r>
              <a:rPr lang="en-US" sz="3200" b="1" dirty="0">
                <a:solidFill>
                  <a:srgbClr val="54337E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9 – 12’s 	|	June 2 – 7 	|  $250 / ($240)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DFBD75-147D-40E7-9F48-F8CE9DA1843D}"/>
              </a:ext>
            </a:extLst>
          </p:cNvPr>
          <p:cNvSpPr txBox="1"/>
          <p:nvPr/>
        </p:nvSpPr>
        <p:spPr>
          <a:xfrm>
            <a:off x="4903815" y="3047366"/>
            <a:ext cx="72281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569369" algn="l"/>
                <a:tab pos="2874169" algn="l"/>
                <a:tab pos="4070747" algn="l"/>
                <a:tab pos="4713685" algn="l"/>
                <a:tab pos="5660231" algn="l"/>
              </a:tabLst>
            </a:pPr>
            <a:r>
              <a:rPr lang="en-US" sz="4400" b="1" dirty="0">
                <a:solidFill>
                  <a:srgbClr val="54337E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REGISTER ONLINE @ </a:t>
            </a:r>
          </a:p>
          <a:p>
            <a:pPr algn="ctr">
              <a:tabLst>
                <a:tab pos="2569369" algn="l"/>
                <a:tab pos="2874169" algn="l"/>
                <a:tab pos="4070747" algn="l"/>
                <a:tab pos="4713685" algn="l"/>
                <a:tab pos="5660231" algn="l"/>
              </a:tabLst>
            </a:pPr>
            <a:r>
              <a:rPr lang="en-US" sz="4400" b="1" dirty="0">
                <a:solidFill>
                  <a:srgbClr val="54337E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www.pibelbiblecamp.org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FD7D6F-2CD8-44B4-94CF-C94A662D39F4}"/>
              </a:ext>
            </a:extLst>
          </p:cNvPr>
          <p:cNvSpPr/>
          <p:nvPr/>
        </p:nvSpPr>
        <p:spPr>
          <a:xfrm>
            <a:off x="1" y="5376927"/>
            <a:ext cx="10103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54337E"/>
                </a:solidFill>
                <a:latin typeface="Arial Narrow" panose="020B0606020202030204" pitchFamily="34" charset="0"/>
              </a:rPr>
              <a:t>Make plans to attend camp this year!</a:t>
            </a:r>
          </a:p>
        </p:txBody>
      </p:sp>
      <p:pic>
        <p:nvPicPr>
          <p:cNvPr id="3" name="Picture 2" descr="A purple and white logo&#10;&#10;Description automatically generated">
            <a:extLst>
              <a:ext uri="{FF2B5EF4-FFF2-40B4-BE49-F238E27FC236}">
                <a16:creationId xmlns:a16="http://schemas.microsoft.com/office/drawing/2014/main" id="{782637F5-47D3-9C3A-9479-2CC4A32D22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9" r="21957" b="2260"/>
          <a:stretch/>
        </p:blipFill>
        <p:spPr>
          <a:xfrm>
            <a:off x="0" y="0"/>
            <a:ext cx="5356601" cy="5276405"/>
          </a:xfrm>
          <a:prstGeom prst="rect">
            <a:avLst/>
          </a:prstGeom>
        </p:spPr>
      </p:pic>
      <p:pic>
        <p:nvPicPr>
          <p:cNvPr id="9" name="Picture 8" descr="A purple and black logo&#10;&#10;Description automatically generated">
            <a:extLst>
              <a:ext uri="{FF2B5EF4-FFF2-40B4-BE49-F238E27FC236}">
                <a16:creationId xmlns:a16="http://schemas.microsoft.com/office/drawing/2014/main" id="{FF0A817E-A452-2EA3-99D3-F9E35B6C4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86" y="4746722"/>
            <a:ext cx="1973943" cy="20243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4A4D26-D882-1093-5BCE-3C9D564B84E3}"/>
              </a:ext>
            </a:extLst>
          </p:cNvPr>
          <p:cNvSpPr txBox="1"/>
          <p:nvPr/>
        </p:nvSpPr>
        <p:spPr>
          <a:xfrm>
            <a:off x="7316150" y="2332895"/>
            <a:ext cx="4673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28750" algn="l"/>
                <a:tab pos="2003425" algn="l"/>
                <a:tab pos="4171950" algn="l"/>
                <a:tab pos="4859338" algn="l"/>
                <a:tab pos="582612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4337E"/>
                </a:solidFill>
                <a:effectLst/>
                <a:uLnTx/>
                <a:uFillTx/>
                <a:latin typeface="Arial Narrow" panose="020B0606020202030204" pitchFamily="34" charset="0"/>
                <a:ea typeface="HGGothicE" panose="020B0400000000000000" pitchFamily="49" charset="-128"/>
                <a:cs typeface="+mn-cs"/>
              </a:rPr>
              <a:t>Price in ( ) indicates early registration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4337E"/>
              </a:solidFill>
              <a:effectLst/>
              <a:uLnTx/>
              <a:uFillTx/>
              <a:latin typeface="Arial Narrow" panose="020B0606020202030204" pitchFamily="34" charset="0"/>
              <a:ea typeface="HGGothicE" panose="020B0400000000000000" pitchFamily="49" charset="-128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13383C-1CA9-0B92-306C-156F445C5B19}"/>
              </a:ext>
            </a:extLst>
          </p:cNvPr>
          <p:cNvSpPr txBox="1"/>
          <p:nvPr/>
        </p:nvSpPr>
        <p:spPr>
          <a:xfrm>
            <a:off x="1" y="6118227"/>
            <a:ext cx="9964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4337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Early Registration discount ENDS on May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91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ogo of a lion&#10;&#10;Description automatically generated">
            <a:extLst>
              <a:ext uri="{FF2B5EF4-FFF2-40B4-BE49-F238E27FC236}">
                <a16:creationId xmlns:a16="http://schemas.microsoft.com/office/drawing/2014/main" id="{6685DD3D-DFCB-FACB-AAFF-C3EECC4FEE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4" r="21593"/>
          <a:stretch/>
        </p:blipFill>
        <p:spPr>
          <a:xfrm>
            <a:off x="-44449" y="0"/>
            <a:ext cx="5443992" cy="53551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4CD71C-767C-40DB-BAFC-4E1E9B19CA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983" y="4749410"/>
            <a:ext cx="1966333" cy="20482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FF683E-C348-493D-9AD4-5B937DEDA5AA}"/>
              </a:ext>
            </a:extLst>
          </p:cNvPr>
          <p:cNvSpPr txBox="1"/>
          <p:nvPr/>
        </p:nvSpPr>
        <p:spPr>
          <a:xfrm>
            <a:off x="5327049" y="365729"/>
            <a:ext cx="6804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28750" algn="l"/>
                <a:tab pos="2003425" algn="l"/>
                <a:tab pos="4171950" algn="l"/>
                <a:tab pos="4859338" algn="l"/>
                <a:tab pos="5826125" algn="l"/>
              </a:tabLst>
            </a:pPr>
            <a:r>
              <a:rPr lang="en-US" sz="3200" b="1" dirty="0">
                <a:solidFill>
                  <a:srgbClr val="000000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1 – 2’s 	| 	June 21 – 22 	|  $  50 / ($  47)</a:t>
            </a:r>
          </a:p>
          <a:p>
            <a:pPr>
              <a:tabLst>
                <a:tab pos="1428750" algn="l"/>
                <a:tab pos="2003425" algn="l"/>
                <a:tab pos="4171950" algn="l"/>
                <a:tab pos="4859338" algn="l"/>
                <a:tab pos="5826125" algn="l"/>
              </a:tabLst>
            </a:pPr>
            <a:r>
              <a:rPr lang="en-US" sz="3200" b="1" dirty="0">
                <a:solidFill>
                  <a:srgbClr val="000000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3 – 5’s 	|	June 9 – 13 	|  $200 / ($190)</a:t>
            </a:r>
          </a:p>
          <a:p>
            <a:pPr>
              <a:tabLst>
                <a:tab pos="1428750" algn="l"/>
                <a:tab pos="2003425" algn="l"/>
                <a:tab pos="4171950" algn="l"/>
                <a:tab pos="4859338" algn="l"/>
                <a:tab pos="5826125" algn="l"/>
              </a:tabLst>
            </a:pPr>
            <a:r>
              <a:rPr lang="en-US" sz="3200" b="1" dirty="0">
                <a:solidFill>
                  <a:srgbClr val="000000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6 – 8’s 	|	June 23 – 28 	|  $250 / ($240)</a:t>
            </a:r>
          </a:p>
          <a:p>
            <a:pPr>
              <a:tabLst>
                <a:tab pos="1428750" algn="l"/>
                <a:tab pos="2003425" algn="l"/>
                <a:tab pos="4171950" algn="l"/>
                <a:tab pos="4859338" algn="l"/>
                <a:tab pos="5826125" algn="l"/>
              </a:tabLst>
            </a:pPr>
            <a:r>
              <a:rPr lang="en-US" sz="3200" b="1" dirty="0">
                <a:solidFill>
                  <a:srgbClr val="000000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9 – 12’s 	|	June 2 – 7 	|  $250 / ($240)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DFBD75-147D-40E7-9F48-F8CE9DA1843D}"/>
              </a:ext>
            </a:extLst>
          </p:cNvPr>
          <p:cNvSpPr txBox="1"/>
          <p:nvPr/>
        </p:nvSpPr>
        <p:spPr>
          <a:xfrm>
            <a:off x="4903815" y="3047366"/>
            <a:ext cx="72281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569369" algn="l"/>
                <a:tab pos="2874169" algn="l"/>
                <a:tab pos="4070747" algn="l"/>
                <a:tab pos="4713685" algn="l"/>
                <a:tab pos="5660231" algn="l"/>
              </a:tabLst>
            </a:pPr>
            <a:r>
              <a:rPr lang="en-US" sz="4400" b="1" dirty="0">
                <a:solidFill>
                  <a:srgbClr val="000000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REGISTER ONLINE @ </a:t>
            </a:r>
          </a:p>
          <a:p>
            <a:pPr algn="ctr">
              <a:tabLst>
                <a:tab pos="2569369" algn="l"/>
                <a:tab pos="2874169" algn="l"/>
                <a:tab pos="4070747" algn="l"/>
                <a:tab pos="4713685" algn="l"/>
                <a:tab pos="5660231" algn="l"/>
              </a:tabLst>
            </a:pPr>
            <a:r>
              <a:rPr lang="en-US" sz="4400" b="1" dirty="0">
                <a:solidFill>
                  <a:srgbClr val="000000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www.pibelbiblecamp.org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FD7D6F-2CD8-44B4-94CF-C94A662D39F4}"/>
              </a:ext>
            </a:extLst>
          </p:cNvPr>
          <p:cNvSpPr/>
          <p:nvPr/>
        </p:nvSpPr>
        <p:spPr>
          <a:xfrm>
            <a:off x="1" y="5376927"/>
            <a:ext cx="10103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 Narrow" panose="020B0606020202030204" pitchFamily="34" charset="0"/>
              </a:rPr>
              <a:t>Make plans to attend camp this year!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4A4D26-D882-1093-5BCE-3C9D564B84E3}"/>
              </a:ext>
            </a:extLst>
          </p:cNvPr>
          <p:cNvSpPr txBox="1"/>
          <p:nvPr/>
        </p:nvSpPr>
        <p:spPr>
          <a:xfrm>
            <a:off x="7316150" y="2332895"/>
            <a:ext cx="4673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28750" algn="l"/>
                <a:tab pos="2003425" algn="l"/>
                <a:tab pos="4171950" algn="l"/>
                <a:tab pos="4859338" algn="l"/>
                <a:tab pos="582612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HGGothicE" panose="020B0400000000000000" pitchFamily="49" charset="-128"/>
                <a:cs typeface="+mn-cs"/>
              </a:rPr>
              <a:t>Price in ( ) indicates early registration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HGGothicE" panose="020B0400000000000000" pitchFamily="49" charset="-128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13383C-1CA9-0B92-306C-156F445C5B19}"/>
              </a:ext>
            </a:extLst>
          </p:cNvPr>
          <p:cNvSpPr txBox="1"/>
          <p:nvPr/>
        </p:nvSpPr>
        <p:spPr>
          <a:xfrm>
            <a:off x="1" y="6118227"/>
            <a:ext cx="9964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Early Registration discount ENDS on May 12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0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FF683E-C348-493D-9AD4-5B937DEDA5AA}"/>
              </a:ext>
            </a:extLst>
          </p:cNvPr>
          <p:cNvSpPr txBox="1"/>
          <p:nvPr/>
        </p:nvSpPr>
        <p:spPr>
          <a:xfrm>
            <a:off x="5327049" y="365729"/>
            <a:ext cx="6804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28750" algn="l"/>
                <a:tab pos="2003425" algn="l"/>
                <a:tab pos="4171950" algn="l"/>
                <a:tab pos="4859338" algn="l"/>
                <a:tab pos="5826125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1 – 2’s 	| 	June 21 – 22 	|  $  50 / ($  47)</a:t>
            </a:r>
          </a:p>
          <a:p>
            <a:pPr>
              <a:tabLst>
                <a:tab pos="1428750" algn="l"/>
                <a:tab pos="2003425" algn="l"/>
                <a:tab pos="4171950" algn="l"/>
                <a:tab pos="4859338" algn="l"/>
                <a:tab pos="5826125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3 – 5’s 	|	June 9 – 13 	|  $200 / ($190)</a:t>
            </a:r>
          </a:p>
          <a:p>
            <a:pPr>
              <a:tabLst>
                <a:tab pos="1428750" algn="l"/>
                <a:tab pos="2003425" algn="l"/>
                <a:tab pos="4171950" algn="l"/>
                <a:tab pos="4859338" algn="l"/>
                <a:tab pos="5826125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6 – 8’s 	|	June 23 – 28 	|  $250 / ($240)</a:t>
            </a:r>
          </a:p>
          <a:p>
            <a:pPr>
              <a:tabLst>
                <a:tab pos="1428750" algn="l"/>
                <a:tab pos="2003425" algn="l"/>
                <a:tab pos="4171950" algn="l"/>
                <a:tab pos="4859338" algn="l"/>
                <a:tab pos="5826125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9 – 12’s 	|	June 2 – 7 	|  $250 / ($240)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DFBD75-147D-40E7-9F48-F8CE9DA1843D}"/>
              </a:ext>
            </a:extLst>
          </p:cNvPr>
          <p:cNvSpPr txBox="1"/>
          <p:nvPr/>
        </p:nvSpPr>
        <p:spPr>
          <a:xfrm>
            <a:off x="4903815" y="3047366"/>
            <a:ext cx="72281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569369" algn="l"/>
                <a:tab pos="2874169" algn="l"/>
                <a:tab pos="4070747" algn="l"/>
                <a:tab pos="4713685" algn="l"/>
                <a:tab pos="5660231" algn="l"/>
              </a:tabLst>
            </a:pPr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REGISTER ONLINE @ </a:t>
            </a:r>
          </a:p>
          <a:p>
            <a:pPr algn="ctr">
              <a:tabLst>
                <a:tab pos="2569369" algn="l"/>
                <a:tab pos="2874169" algn="l"/>
                <a:tab pos="4070747" algn="l"/>
                <a:tab pos="4713685" algn="l"/>
                <a:tab pos="5660231" algn="l"/>
              </a:tabLst>
            </a:pPr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www.pibelbiblecamp.org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FD7D6F-2CD8-44B4-94CF-C94A662D39F4}"/>
              </a:ext>
            </a:extLst>
          </p:cNvPr>
          <p:cNvSpPr/>
          <p:nvPr/>
        </p:nvSpPr>
        <p:spPr>
          <a:xfrm>
            <a:off x="1" y="5376927"/>
            <a:ext cx="10103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Make plans to attend camp this year!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4A4D26-D882-1093-5BCE-3C9D564B84E3}"/>
              </a:ext>
            </a:extLst>
          </p:cNvPr>
          <p:cNvSpPr txBox="1"/>
          <p:nvPr/>
        </p:nvSpPr>
        <p:spPr>
          <a:xfrm>
            <a:off x="7316150" y="2332895"/>
            <a:ext cx="4673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28750" algn="l"/>
                <a:tab pos="2003425" algn="l"/>
                <a:tab pos="4171950" algn="l"/>
                <a:tab pos="4859338" algn="l"/>
                <a:tab pos="582612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HGGothicE" panose="020B0400000000000000" pitchFamily="49" charset="-128"/>
                <a:cs typeface="+mn-cs"/>
              </a:rPr>
              <a:t>Price in ( ) indicates early registration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HGGothicE" panose="020B0400000000000000" pitchFamily="49" charset="-128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13383C-1CA9-0B92-306C-156F445C5B19}"/>
              </a:ext>
            </a:extLst>
          </p:cNvPr>
          <p:cNvSpPr txBox="1"/>
          <p:nvPr/>
        </p:nvSpPr>
        <p:spPr>
          <a:xfrm>
            <a:off x="1" y="6118227"/>
            <a:ext cx="9964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Early Registration discount ENDS on May 12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121AC6-3AC2-507E-9AEC-4BBEE05FE34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2932" y="4812402"/>
            <a:ext cx="1958997" cy="2040622"/>
          </a:xfrm>
          <a:prstGeom prst="rect">
            <a:avLst/>
          </a:prstGeom>
        </p:spPr>
      </p:pic>
      <p:pic>
        <p:nvPicPr>
          <p:cNvPr id="5" name="Picture 4" descr="A logo of a lion&#10;&#10;Description automatically generated">
            <a:extLst>
              <a:ext uri="{FF2B5EF4-FFF2-40B4-BE49-F238E27FC236}">
                <a16:creationId xmlns:a16="http://schemas.microsoft.com/office/drawing/2014/main" id="{140384BE-D750-8CED-290C-0E082A566C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4" r="21593"/>
          <a:stretch/>
        </p:blipFill>
        <p:spPr>
          <a:xfrm>
            <a:off x="-44449" y="0"/>
            <a:ext cx="5443992" cy="535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5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33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FF683E-C348-493D-9AD4-5B937DEDA5AA}"/>
              </a:ext>
            </a:extLst>
          </p:cNvPr>
          <p:cNvSpPr txBox="1"/>
          <p:nvPr/>
        </p:nvSpPr>
        <p:spPr>
          <a:xfrm>
            <a:off x="5327049" y="365729"/>
            <a:ext cx="6804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28750" algn="l"/>
                <a:tab pos="2003425" algn="l"/>
                <a:tab pos="4171950" algn="l"/>
                <a:tab pos="4859338" algn="l"/>
                <a:tab pos="5826125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1 – 2’s 	| 	June 21 – 22 	|  $  50 / ($  47)</a:t>
            </a:r>
          </a:p>
          <a:p>
            <a:pPr>
              <a:tabLst>
                <a:tab pos="1428750" algn="l"/>
                <a:tab pos="2003425" algn="l"/>
                <a:tab pos="4171950" algn="l"/>
                <a:tab pos="4859338" algn="l"/>
                <a:tab pos="5826125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3 – 5’s 	|	June 9 – 13 	|  $200 / ($190)</a:t>
            </a:r>
          </a:p>
          <a:p>
            <a:pPr>
              <a:tabLst>
                <a:tab pos="1428750" algn="l"/>
                <a:tab pos="2003425" algn="l"/>
                <a:tab pos="4171950" algn="l"/>
                <a:tab pos="4859338" algn="l"/>
                <a:tab pos="5826125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6 – 8’s 	|	June 23 – 28 	|  $250 / ($240)</a:t>
            </a:r>
          </a:p>
          <a:p>
            <a:pPr>
              <a:tabLst>
                <a:tab pos="1428750" algn="l"/>
                <a:tab pos="2003425" algn="l"/>
                <a:tab pos="4171950" algn="l"/>
                <a:tab pos="4859338" algn="l"/>
                <a:tab pos="5826125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9 – 12’s 	|	June 2 – 7 	|  $250 / ($240)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DFBD75-147D-40E7-9F48-F8CE9DA1843D}"/>
              </a:ext>
            </a:extLst>
          </p:cNvPr>
          <p:cNvSpPr txBox="1"/>
          <p:nvPr/>
        </p:nvSpPr>
        <p:spPr>
          <a:xfrm>
            <a:off x="4903815" y="3047366"/>
            <a:ext cx="72281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569369" algn="l"/>
                <a:tab pos="2874169" algn="l"/>
                <a:tab pos="4070747" algn="l"/>
                <a:tab pos="4713685" algn="l"/>
                <a:tab pos="5660231" algn="l"/>
              </a:tabLst>
            </a:pPr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REGISTER ONLINE @ </a:t>
            </a:r>
          </a:p>
          <a:p>
            <a:pPr algn="ctr">
              <a:tabLst>
                <a:tab pos="2569369" algn="l"/>
                <a:tab pos="2874169" algn="l"/>
                <a:tab pos="4070747" algn="l"/>
                <a:tab pos="4713685" algn="l"/>
                <a:tab pos="5660231" algn="l"/>
              </a:tabLst>
            </a:pPr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www.pibelbiblecamp.org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FD7D6F-2CD8-44B4-94CF-C94A662D39F4}"/>
              </a:ext>
            </a:extLst>
          </p:cNvPr>
          <p:cNvSpPr/>
          <p:nvPr/>
        </p:nvSpPr>
        <p:spPr>
          <a:xfrm>
            <a:off x="1" y="5376927"/>
            <a:ext cx="10103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Make plans to attend camp this year!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4A4D26-D882-1093-5BCE-3C9D564B84E3}"/>
              </a:ext>
            </a:extLst>
          </p:cNvPr>
          <p:cNvSpPr txBox="1"/>
          <p:nvPr/>
        </p:nvSpPr>
        <p:spPr>
          <a:xfrm>
            <a:off x="7316150" y="2332895"/>
            <a:ext cx="4673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28750" algn="l"/>
                <a:tab pos="2003425" algn="l"/>
                <a:tab pos="4171950" algn="l"/>
                <a:tab pos="4859338" algn="l"/>
                <a:tab pos="582612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HGGothicE" panose="020B0400000000000000" pitchFamily="49" charset="-128"/>
                <a:cs typeface="+mn-cs"/>
              </a:rPr>
              <a:t>Price in ( ) indicates early registration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HGGothicE" panose="020B0400000000000000" pitchFamily="49" charset="-128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13383C-1CA9-0B92-306C-156F445C5B19}"/>
              </a:ext>
            </a:extLst>
          </p:cNvPr>
          <p:cNvSpPr txBox="1"/>
          <p:nvPr/>
        </p:nvSpPr>
        <p:spPr>
          <a:xfrm>
            <a:off x="1" y="6118227"/>
            <a:ext cx="9964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Early Registration discount ENDS on May 12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121AC6-3AC2-507E-9AEC-4BBEE05FE34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2932" y="4812402"/>
            <a:ext cx="1958997" cy="2040622"/>
          </a:xfrm>
          <a:prstGeom prst="rect">
            <a:avLst/>
          </a:prstGeom>
        </p:spPr>
      </p:pic>
      <p:pic>
        <p:nvPicPr>
          <p:cNvPr id="3" name="Picture 2" descr="A purple and white logo&#10;&#10;Description automatically generated">
            <a:extLst>
              <a:ext uri="{FF2B5EF4-FFF2-40B4-BE49-F238E27FC236}">
                <a16:creationId xmlns:a16="http://schemas.microsoft.com/office/drawing/2014/main" id="{35CE2FC6-6771-1AC9-E0DB-0F702246FC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9" r="21957" b="2260"/>
          <a:stretch/>
        </p:blipFill>
        <p:spPr>
          <a:xfrm>
            <a:off x="0" y="0"/>
            <a:ext cx="5356601" cy="527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9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33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BDFBD75-147D-40E7-9F48-F8CE9DA1843D}"/>
              </a:ext>
            </a:extLst>
          </p:cNvPr>
          <p:cNvSpPr txBox="1"/>
          <p:nvPr/>
        </p:nvSpPr>
        <p:spPr>
          <a:xfrm>
            <a:off x="4211017" y="279658"/>
            <a:ext cx="6472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569369" algn="l"/>
                <a:tab pos="2874169" algn="l"/>
                <a:tab pos="4070747" algn="l"/>
                <a:tab pos="4713685" algn="l"/>
                <a:tab pos="5660231" algn="l"/>
              </a:tabLst>
            </a:pPr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This Years Mission</a:t>
            </a:r>
          </a:p>
        </p:txBody>
      </p:sp>
      <p:pic>
        <p:nvPicPr>
          <p:cNvPr id="9" name="Picture 8" descr="A logo with a cross and a world map&#10;&#10;Description automatically generated">
            <a:extLst>
              <a:ext uri="{FF2B5EF4-FFF2-40B4-BE49-F238E27FC236}">
                <a16:creationId xmlns:a16="http://schemas.microsoft.com/office/drawing/2014/main" id="{4B58DC0D-FBE9-9964-2718-B2140A7E0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28056" r="13611" b="34472"/>
          <a:stretch/>
        </p:blipFill>
        <p:spPr>
          <a:xfrm>
            <a:off x="6302818" y="664379"/>
            <a:ext cx="5363936" cy="27938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5F144E-ADD7-6BE0-8DB0-72EB650E8197}"/>
              </a:ext>
            </a:extLst>
          </p:cNvPr>
          <p:cNvSpPr txBox="1"/>
          <p:nvPr/>
        </p:nvSpPr>
        <p:spPr>
          <a:xfrm>
            <a:off x="0" y="5617567"/>
            <a:ext cx="7600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569369" algn="l"/>
                <a:tab pos="2874169" algn="l"/>
                <a:tab pos="4070747" algn="l"/>
                <a:tab pos="4713685" algn="l"/>
                <a:tab pos="5660231" algn="l"/>
              </a:tabLst>
            </a:pPr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  <a:ea typeface="HGGothicE" panose="020B0400000000000000" pitchFamily="49" charset="-128"/>
              </a:rPr>
              <a:t>Scan QR to find out more…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DAB946-5A6F-E74F-E726-8C7C31071F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2" t="13898" r="14769" b="14294"/>
          <a:stretch/>
        </p:blipFill>
        <p:spPr>
          <a:xfrm>
            <a:off x="7447082" y="3365293"/>
            <a:ext cx="3378940" cy="3492707"/>
          </a:xfrm>
          <a:prstGeom prst="rect">
            <a:avLst/>
          </a:prstGeom>
        </p:spPr>
      </p:pic>
      <p:pic>
        <p:nvPicPr>
          <p:cNvPr id="2" name="Picture 1" descr="A purple and white logo&#10;&#10;Description automatically generated">
            <a:extLst>
              <a:ext uri="{FF2B5EF4-FFF2-40B4-BE49-F238E27FC236}">
                <a16:creationId xmlns:a16="http://schemas.microsoft.com/office/drawing/2014/main" id="{5C368400-F39E-37D6-4FA3-B5786EB5AD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9" r="21957" b="2260"/>
          <a:stretch/>
        </p:blipFill>
        <p:spPr>
          <a:xfrm>
            <a:off x="0" y="0"/>
            <a:ext cx="5356601" cy="527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1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897</TotalTime>
  <Words>423</Words>
  <Application>Microsoft Office PowerPoint</Application>
  <PresentationFormat>Widescreen</PresentationFormat>
  <Paragraphs>43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Durre</dc:creator>
  <cp:lastModifiedBy>Doug Durre</cp:lastModifiedBy>
  <cp:revision>29</cp:revision>
  <cp:lastPrinted>2019-03-19T18:51:16Z</cp:lastPrinted>
  <dcterms:created xsi:type="dcterms:W3CDTF">2019-02-27T22:04:58Z</dcterms:created>
  <dcterms:modified xsi:type="dcterms:W3CDTF">2024-03-06T01:57:34Z</dcterms:modified>
</cp:coreProperties>
</file>